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1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e fraker" initials="lf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77" autoAdjust="0"/>
    <p:restoredTop sz="87500" autoAdjust="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B1170-3806-4DE4-9341-AF0A70AA4A96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7C206-9A9D-4DEB-A3D0-FE803C83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6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https://www.youtube.com/watch?v=mtUdICuMFXY</a:t>
            </a:r>
          </a:p>
          <a:p>
            <a:r>
              <a:rPr lang="en-US" dirty="0"/>
              <a:t>https://www.youtube.com/watch?v=TBmi9m3wo9o</a:t>
            </a:r>
          </a:p>
          <a:p>
            <a:r>
              <a:rPr lang="en-US" dirty="0"/>
              <a:t>https://thumbs.gfycat.com/YellowEcstaticCoyote-size_restricted.gif</a:t>
            </a:r>
          </a:p>
          <a:p>
            <a:r>
              <a:rPr lang="en-US" dirty="0"/>
              <a:t>https://www.youtube.com/watch?v=fy7PPVQXbi4</a:t>
            </a:r>
          </a:p>
          <a:p>
            <a:r>
              <a:rPr lang="en-US" dirty="0"/>
              <a:t>https://youtu.be/-gGiEmYj4oE?t=68</a:t>
            </a:r>
          </a:p>
          <a:p>
            <a:r>
              <a:rPr lang="en-US" dirty="0"/>
              <a:t>https://youtu.be/l0HT1dDES_4?t=25</a:t>
            </a:r>
          </a:p>
          <a:p>
            <a:r>
              <a:rPr lang="en-US" dirty="0"/>
              <a:t>https://www.youtube.com/watch?v=ktVmLJ5i4NY</a:t>
            </a:r>
          </a:p>
          <a:p>
            <a:endParaRPr lang="en-US" dirty="0"/>
          </a:p>
          <a:p>
            <a:r>
              <a:rPr lang="en-US" dirty="0"/>
              <a:t>http://i.imgur.com/YgyDmZ6.gif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search?q</a:t>
            </a:r>
            <a:r>
              <a:rPr lang="en-US" dirty="0"/>
              <a:t>=</a:t>
            </a:r>
            <a:r>
              <a:rPr lang="en-US" dirty="0" err="1"/>
              <a:t>destructible+mesh+gif&amp;rlz</a:t>
            </a:r>
            <a:r>
              <a:rPr lang="en-US" dirty="0"/>
              <a:t>=1C1GCEU_enUS820US820&amp;tbm=</a:t>
            </a:r>
            <a:r>
              <a:rPr lang="en-US" dirty="0" err="1"/>
              <a:t>isch&amp;source</a:t>
            </a:r>
            <a:r>
              <a:rPr lang="en-US" dirty="0"/>
              <a:t>=</a:t>
            </a:r>
            <a:r>
              <a:rPr lang="en-US" dirty="0" err="1"/>
              <a:t>iu&amp;ictx</a:t>
            </a:r>
            <a:r>
              <a:rPr lang="en-US" dirty="0"/>
              <a:t>=1&amp;fir=0NcME0dV52N98M%253A%252CC5gAFvSMT0qxSM%252C_&amp;vet=1&amp;usg=AI4_-kQ6BVtIyUggGJtgknJeQc0brvg2WA&amp;sa=</a:t>
            </a:r>
            <a:r>
              <a:rPr lang="en-US" dirty="0" err="1"/>
              <a:t>X&amp;ved</a:t>
            </a:r>
            <a:r>
              <a:rPr lang="en-US" dirty="0"/>
              <a:t>=2ahUKEwj68KT1hP7gAhWOtp4KHfcpBsoQ9QEwAXoECAUQBg&amp;biw=893&amp;bih=480&amp;dpr=2.63#imgrc=0NcME0dV52N98M: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7C206-9A9D-4DEB-A3D0-FE803C8394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9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www.ams.org</a:t>
            </a:r>
            <a:r>
              <a:rPr lang="en-US" dirty="0"/>
              <a:t>/</a:t>
            </a:r>
            <a:r>
              <a:rPr lang="en-US" dirty="0" err="1"/>
              <a:t>featurecolumn</a:t>
            </a:r>
            <a:r>
              <a:rPr lang="en-US" dirty="0"/>
              <a:t>/images/august2006/diagramintro.1.jpg</a:t>
            </a:r>
          </a:p>
          <a:p>
            <a:endParaRPr lang="en-US" dirty="0"/>
          </a:p>
          <a:p>
            <a:r>
              <a:rPr lang="en-US" dirty="0"/>
              <a:t>https://www.grasshopper3d.com/photo/</a:t>
            </a:r>
            <a:r>
              <a:rPr lang="en-US" dirty="0" err="1"/>
              <a:t>delaunay-voronoi-tessellation?context</a:t>
            </a:r>
            <a:r>
              <a:rPr lang="en-US" dirty="0"/>
              <a:t>=latest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mathworld.wolfram.com</a:t>
            </a:r>
            <a:r>
              <a:rPr lang="en-US" dirty="0"/>
              <a:t>/images/eps-gif/DelaunayTriangulation_1000.gif</a:t>
            </a:r>
          </a:p>
          <a:p>
            <a:r>
              <a:rPr lang="en-US" dirty="0"/>
              <a:t>http://</a:t>
            </a:r>
            <a:r>
              <a:rPr lang="en-US" dirty="0" err="1"/>
              <a:t>www.cs.cornell.edu</a:t>
            </a:r>
            <a:r>
              <a:rPr lang="en-US" dirty="0"/>
              <a:t>/courses/cs100r/2007fa/lectures/100R-lec21.pdf</a:t>
            </a:r>
          </a:p>
          <a:p>
            <a:endParaRPr lang="en-US" dirty="0"/>
          </a:p>
          <a:p>
            <a:r>
              <a:rPr lang="en-US" dirty="0"/>
              <a:t>http://ece207.blogspot.com/2014/12/using-</a:t>
            </a:r>
            <a:r>
              <a:rPr lang="en-US" dirty="0" err="1"/>
              <a:t>voronoi</a:t>
            </a:r>
            <a:r>
              <a:rPr lang="en-US" dirty="0"/>
              <a:t>-diagrams-to-reduce-</a:t>
            </a:r>
            <a:r>
              <a:rPr lang="en-US" dirty="0" err="1"/>
              <a:t>image.html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pdfs.semanticscholar.org</a:t>
            </a:r>
            <a:r>
              <a:rPr lang="en-US" dirty="0"/>
              <a:t>/1685/9f8a09947be323ee978869c6a83fffe188b3.pdf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C206-9A9D-4DEB-A3D0-FE803C8394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35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ieeexplore.ieee.org</a:t>
            </a:r>
            <a:r>
              <a:rPr lang="en-US" dirty="0"/>
              <a:t>/abstract/document/7395194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C206-9A9D-4DEB-A3D0-FE803C8394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2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2AB7-8CA5-41CB-8928-EBAD96DE0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0ED43-8E3E-41D5-BCB5-93222244D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E2813-839A-49F9-A74A-64642AB0E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E0998-E7F4-4A0A-A68F-EC5E005F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DA9D2-0282-422B-BC75-D57F2D77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59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A5D1-48EC-4400-AC00-AA243F31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B82CE-BB75-4369-A10B-B6AE91851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FBBFB-8A5D-4671-92FF-B3B110E4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5F7AF-CE9A-4917-B86C-A7B5CA15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CA4B7-66EB-4363-A16F-67528D0C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C04E51-D56C-4937-953F-554948BFB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043CA-DF9E-4DC9-AA5A-7D1F69A83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CA253-E63E-4121-82DC-E68D6D67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0488-EE4D-436C-B3BA-86B3DD4C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918CE-33BF-4FC0-B499-203A95F6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40A2-9DB3-496A-8619-8E495D9A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4ECB2-7273-4E0E-A540-FE6ACD7ED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D54D4-121C-49CF-AC94-073A6E51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51B08-9F01-40D4-978F-5BDF03834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52BCD-0048-4F49-B68E-CD0270EC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85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A39D-6106-4BB2-9CE3-B7DB38FC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4565D-0B24-4F89-B323-B37EECC4E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6E482-92EA-4BCD-A4A1-D35B3F1E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A2B7B-22DA-4E1F-A62E-42F6B50E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6614-9CAC-4153-A7B8-F3B31C21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0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7FB3-D102-4EE2-93C0-B8094889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FCEA4-D7B0-47B9-B80A-8915B7BC8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64A63-0811-4AF7-BC20-4761FDEF1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AA1FE-984B-4168-A856-6E7CFD21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15DFA-75F4-494C-8B01-6218BA9A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EBE57-E995-4A35-84B7-8C939BD6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2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81D5-EBBB-4403-B91D-D4065DE9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1ECBC-E667-48F5-819D-FB7917D39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EE310-3F26-437D-9F44-691574262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AD1364-34D2-4464-A413-D4DE1E627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FEC8A-4FED-4EE9-8EA4-5851095B1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160714-9568-4CF6-A437-F7E314E3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003061-6A32-4B3E-9565-2A2B0FDE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CE1228-9E87-463B-A4CB-1C5C101CC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0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34DA-CF2F-4BE5-8814-72E9D662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2F663-A7A4-4B6E-8DF8-89BF776F1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6D5BF-8A86-4339-B7AD-61A5C3CEA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92BF4-59D2-42FC-BAED-A31058AC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8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35C37-EB4D-4550-A0D2-B5B3814A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B0D8E-003F-47CE-807B-6F742349E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51142-2E45-47E3-A1F1-BB949086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0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E025-8C7A-495C-B758-E42A1E68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4CF9-2EF7-4508-AAD2-C7258184E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A5767-B514-4C2E-BBAD-70CC6433F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B6BFB-17F1-4D6D-845A-EDA09EEF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B06DD-A2BE-4601-AAB0-1A952F57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44DC4-1BB0-4A86-B3CC-646703DC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8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A998-9B89-4A19-AD1E-5DA8BEFDF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E9C389-0B82-44C9-9B84-AB1A083B7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0593F-F000-44FB-A5EE-5310993E5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B25C6-F2B0-4155-84B0-701A6C8E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EE7B4-DB6E-4586-8310-D1F21475C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C188C-9448-4E52-9DB7-F35D18D1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0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40D5FA-7029-4B80-A603-AD546490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70E1E-21A7-45C4-B87E-6A337D22F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76FF-3AA4-4173-8801-F4862BA2B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38499-2398-45B5-8135-53E6CC69C65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119A6-AB4B-4B19-8C15-903F0A5A0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6876-3B30-4039-B196-29053E3D8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76A7E-086B-4DD1-AA66-BC8A2929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8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7330-DE65-48C8-B5A2-2BCBCE714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Voronoi Shattering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A4467-E4BF-4C13-92A7-133809D3A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Luke Fraker &amp; Anthony Adkins</a:t>
            </a:r>
          </a:p>
        </p:txBody>
      </p:sp>
    </p:spTree>
    <p:extLst>
      <p:ext uri="{BB962C8B-B14F-4D97-AF65-F5344CB8AC3E}">
        <p14:creationId xmlns:p14="http://schemas.microsoft.com/office/powerpoint/2010/main" val="143424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0E46B8-0DD2-4E1D-AC7B-CEF29A1A9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9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0E6E67-57AD-42F0-BF7A-4793F6564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99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029154-E9F3-45A9-810B-498F1A68D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3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80C8C-0788-4FE8-9440-8AFC8F6D9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29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B2C63-3E09-4F3C-893D-69EEF11D9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52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6416F-BCB9-4A4C-83E3-5AD0833B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8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D92216-CBEC-4973-9C09-E535244A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8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9DE8-CE03-407B-BCF7-0DF0C061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i="1" dirty="0"/>
              <a:t>(Luke)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F429B-3921-4E76-8549-B07CFE0D8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EC6D9-AC89-417E-AD9A-7ADA6439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 – </a:t>
            </a:r>
            <a:r>
              <a:rPr lang="en-US" i="1" dirty="0"/>
              <a:t>(Tony)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1C058-2098-4C00-B796-05BB32BE7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dirty="0"/>
              <a:t>Voronoi cell calculation complicates with &gt;2 Voronoi vertices</a:t>
            </a:r>
          </a:p>
          <a:p>
            <a:r>
              <a:rPr lang="en-US" dirty="0"/>
              <a:t>Reliance on existing resolution/tessellation for vertices</a:t>
            </a:r>
          </a:p>
          <a:p>
            <a:pPr lvl="1"/>
            <a:r>
              <a:rPr lang="en-US" dirty="0"/>
              <a:t>Sometimes no internal triangulation</a:t>
            </a:r>
          </a:p>
          <a:p>
            <a:r>
              <a:rPr lang="en-US" dirty="0"/>
              <a:t>Challenges calculating triangles in high tessellation &amp; large depth of splits</a:t>
            </a:r>
          </a:p>
          <a:p>
            <a:pPr lvl="1"/>
            <a:r>
              <a:rPr lang="en-US" dirty="0"/>
              <a:t>Number of plane-shape intersections</a:t>
            </a:r>
          </a:p>
          <a:p>
            <a:r>
              <a:rPr lang="en-US" dirty="0"/>
              <a:t>Voronoi implementation in 3D coupled with OpenGL is </a:t>
            </a:r>
            <a:r>
              <a:rPr lang="en-US"/>
              <a:t>challenging (?)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78" y="1825625"/>
            <a:ext cx="4659072" cy="283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7978" y="4857750"/>
            <a:ext cx="460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Loss of volume in some shapes, additional points in some of the edge lines</a:t>
            </a:r>
          </a:p>
        </p:txBody>
      </p:sp>
    </p:spTree>
    <p:extLst>
      <p:ext uri="{BB962C8B-B14F-4D97-AF65-F5344CB8AC3E}">
        <p14:creationId xmlns:p14="http://schemas.microsoft.com/office/powerpoint/2010/main" val="30246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98F2E7-C849-46D2-85DB-ABCE2C8CF1FA}"/>
              </a:ext>
            </a:extLst>
          </p:cNvPr>
          <p:cNvSpPr/>
          <p:nvPr/>
        </p:nvSpPr>
        <p:spPr>
          <a:xfrm>
            <a:off x="11442756" y="-64664"/>
            <a:ext cx="74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(Luke)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06" y="3788990"/>
            <a:ext cx="2813800" cy="15284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752" y="3818821"/>
            <a:ext cx="2682090" cy="150679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384277" y="2659008"/>
            <a:ext cx="2683900" cy="2424683"/>
            <a:chOff x="384277" y="2659008"/>
            <a:chExt cx="2683900" cy="24246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278" y="2659008"/>
              <a:ext cx="2683899" cy="205535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84277" y="4714359"/>
              <a:ext cx="2683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accent6"/>
                  </a:solidFill>
                </a:rPr>
                <a:t>Simple Animation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77371" y="1676994"/>
            <a:ext cx="2904519" cy="2016751"/>
            <a:chOff x="6197900" y="1942458"/>
            <a:chExt cx="2904519" cy="201675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900" y="2325417"/>
              <a:ext cx="2904519" cy="163379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97900" y="1942458"/>
              <a:ext cx="2898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accent6"/>
                  </a:solidFill>
                </a:rPr>
                <a:t>Voxel-based Destruction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81361" y="1529405"/>
            <a:ext cx="1750270" cy="2167599"/>
            <a:chOff x="9584770" y="1588686"/>
            <a:chExt cx="1886258" cy="23360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4770" y="2016420"/>
              <a:ext cx="1886258" cy="190827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584770" y="1588686"/>
              <a:ext cx="1886258" cy="398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accent6"/>
                  </a:solidFill>
                </a:rPr>
                <a:t>Unreal Engine</a:t>
              </a:r>
            </a:p>
          </p:txBody>
        </p:sp>
      </p:grpSp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Increased Immersion in Videogames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01445" y="5904726"/>
            <a:ext cx="11536329" cy="755150"/>
            <a:chOff x="501445" y="6022710"/>
            <a:chExt cx="11536329" cy="755150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01445" y="6397932"/>
              <a:ext cx="115363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01445" y="6397932"/>
              <a:ext cx="76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1998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130526" y="6395686"/>
              <a:ext cx="907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Present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10351" y="6408528"/>
              <a:ext cx="7046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Improved, aesthetics, better controls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10351" y="6022710"/>
              <a:ext cx="821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Online play, increased realism through nuanced elements: </a:t>
              </a:r>
              <a:r>
                <a:rPr lang="en-US" b="1" dirty="0"/>
                <a:t>Destructible Meshes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931458" y="5320589"/>
            <a:ext cx="464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Complex Animation, </a:t>
            </a:r>
            <a:r>
              <a:rPr lang="en-US" b="1" u="sng" dirty="0" err="1">
                <a:solidFill>
                  <a:schemeClr val="tx2">
                    <a:lumMod val="50000"/>
                  </a:schemeClr>
                </a:solidFill>
              </a:rPr>
              <a:t>Voronoi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</a:rPr>
              <a:t> Shattering</a:t>
            </a:r>
            <a:r>
              <a:rPr lang="en-US" dirty="0">
                <a:solidFill>
                  <a:schemeClr val="accent6"/>
                </a:solidFill>
              </a:rPr>
              <a:t>, etc.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040761" y="5317395"/>
            <a:ext cx="1902542" cy="4397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3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B83A-4709-4F90-BDAF-89D99337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 err="1"/>
              <a:t>Voronoi</a:t>
            </a:r>
            <a:r>
              <a:rPr lang="en-US" dirty="0"/>
              <a:t> Algorithm (2D) – </a:t>
            </a:r>
            <a:r>
              <a:rPr lang="en-US" i="1" dirty="0"/>
              <a:t>(Luke)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164F-4C8A-41C0-995B-2A3856C98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4455" cy="48910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Partition set of points into individual </a:t>
            </a:r>
            <a:r>
              <a:rPr lang="en-US" dirty="0" err="1"/>
              <a:t>Voronoi</a:t>
            </a:r>
            <a:r>
              <a:rPr lang="en-US" dirty="0"/>
              <a:t> Cells</a:t>
            </a:r>
          </a:p>
          <a:p>
            <a:pPr lvl="1"/>
            <a:r>
              <a:rPr lang="en-US" dirty="0"/>
              <a:t>Each cell represents area closest to encapsulated point</a:t>
            </a:r>
          </a:p>
          <a:p>
            <a:pPr lvl="1"/>
            <a:r>
              <a:rPr lang="en-US" dirty="0"/>
              <a:t>Cells are convex</a:t>
            </a:r>
          </a:p>
          <a:p>
            <a:pPr lvl="1"/>
            <a:endParaRPr lang="en-US" dirty="0"/>
          </a:p>
          <a:p>
            <a:r>
              <a:rPr lang="en-US" dirty="0"/>
              <a:t>A few potential uses:</a:t>
            </a:r>
          </a:p>
          <a:p>
            <a:pPr lvl="1"/>
            <a:r>
              <a:rPr lang="en-US" dirty="0"/>
              <a:t>Reducing image data/image processing</a:t>
            </a:r>
          </a:p>
          <a:p>
            <a:pPr lvl="1"/>
            <a:r>
              <a:rPr lang="en-US" dirty="0"/>
              <a:t>Object mesh triangulation (Delaunay Triangulation)</a:t>
            </a:r>
          </a:p>
          <a:p>
            <a:pPr lvl="2"/>
            <a:r>
              <a:rPr lang="en-US" dirty="0"/>
              <a:t>Connect all cells sharing edge</a:t>
            </a:r>
          </a:p>
          <a:p>
            <a:pPr lvl="2"/>
            <a:r>
              <a:rPr lang="en-US" dirty="0"/>
              <a:t>Generally avoids “sliver triangles”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217" y="1690688"/>
            <a:ext cx="1948973" cy="1948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802" y="1690688"/>
            <a:ext cx="3190520" cy="1327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363" t="1355" r="1363" b="1037"/>
          <a:stretch/>
        </p:blipFill>
        <p:spPr>
          <a:xfrm>
            <a:off x="6453251" y="4122231"/>
            <a:ext cx="1723926" cy="1948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8977774" y="4122231"/>
            <a:ext cx="2376026" cy="2097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3251" y="6290775"/>
            <a:ext cx="4900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Mosaic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1853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D6F5-1009-4DF0-BC28-534F2593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</a:t>
            </a:r>
            <a:r>
              <a:rPr lang="en-US" dirty="0" err="1"/>
              <a:t>Voronoi</a:t>
            </a:r>
            <a:r>
              <a:rPr lang="en-US" dirty="0"/>
              <a:t> to create destructible meshes in 3D – </a:t>
            </a:r>
            <a:r>
              <a:rPr lang="en-US" i="1" dirty="0"/>
              <a:t>(Tony)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6DFC3-15D3-4F2D-B4E6-63523698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1300" cy="4351338"/>
          </a:xfrm>
        </p:spPr>
        <p:txBody>
          <a:bodyPr/>
          <a:lstStyle/>
          <a:p>
            <a:r>
              <a:rPr lang="en-US" dirty="0"/>
              <a:t>Existing research into extending </a:t>
            </a:r>
            <a:r>
              <a:rPr lang="en-US" dirty="0" err="1"/>
              <a:t>Voronoi</a:t>
            </a:r>
            <a:r>
              <a:rPr lang="en-US" dirty="0"/>
              <a:t> to 3D mesh shattering</a:t>
            </a:r>
          </a:p>
          <a:p>
            <a:pPr lvl="1"/>
            <a:r>
              <a:rPr lang="en-US" dirty="0"/>
              <a:t>Volumetric </a:t>
            </a:r>
            <a:r>
              <a:rPr lang="en-US" dirty="0" err="1"/>
              <a:t>Voronoi</a:t>
            </a:r>
            <a:r>
              <a:rPr lang="en-US" dirty="0"/>
              <a:t> cells hold same properties as 2D cells</a:t>
            </a:r>
          </a:p>
          <a:p>
            <a:pPr lvl="1"/>
            <a:r>
              <a:rPr lang="en-US" dirty="0"/>
              <a:t>Triangulation to fill in missing sides of shattered meshes</a:t>
            </a:r>
          </a:p>
          <a:p>
            <a:r>
              <a:rPr lang="en-US" dirty="0"/>
              <a:t>Leveraged existing research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955" y="3441800"/>
            <a:ext cx="2114550" cy="2103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027" y="1690688"/>
            <a:ext cx="1747928" cy="1751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9500" y="5715298"/>
            <a:ext cx="452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Figures from: “3D </a:t>
            </a:r>
            <a:r>
              <a:rPr lang="en-US" sz="1600" i="1" dirty="0" err="1"/>
              <a:t>Voronoi</a:t>
            </a:r>
            <a:r>
              <a:rPr lang="en-US" sz="1600" i="1" dirty="0"/>
              <a:t> Subdivision Tree for granular materials” - Matthew Clothier ; Mike Bailey</a:t>
            </a:r>
          </a:p>
        </p:txBody>
      </p:sp>
    </p:spTree>
    <p:extLst>
      <p:ext uri="{BB962C8B-B14F-4D97-AF65-F5344CB8AC3E}">
        <p14:creationId xmlns:p14="http://schemas.microsoft.com/office/powerpoint/2010/main" val="205583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2F5665-8F04-4A6F-8545-E4C0D7A1D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8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FC4A14-E4B1-4C1E-9A80-D57262DFE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0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40C4AF-3380-4102-8DE1-8A4ADDD06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9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EFC5D-6966-4874-908E-69600E8BB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3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82211-8869-4C4A-9754-92A1917B5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6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530</Words>
  <Application>Microsoft Office PowerPoint</Application>
  <PresentationFormat>Widescreen</PresentationFormat>
  <Paragraphs>63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Voronoi Shattering</vt:lpstr>
      <vt:lpstr>Increased Immersion in Videogames</vt:lpstr>
      <vt:lpstr>What is the Voronoi Algorithm (2D) – (Luke)</vt:lpstr>
      <vt:lpstr>Applying Voronoi to create destructible meshes in 3D – (Tony)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(Luke)</vt:lpstr>
      <vt:lpstr>Learnings – (Tony)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Voronoi Shattering</dc:title>
  <dc:creator>Luke Fraker</dc:creator>
  <cp:lastModifiedBy>Tony Adkins</cp:lastModifiedBy>
  <cp:revision>31</cp:revision>
  <dcterms:created xsi:type="dcterms:W3CDTF">2019-03-13T01:45:23Z</dcterms:created>
  <dcterms:modified xsi:type="dcterms:W3CDTF">2019-03-13T19:02:38Z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lukefr@microsoft.com</vt:lpwstr>
  </property>
  <property fmtid="{D5CDD505-2E9C-101B-9397-08002B2CF9AE}" pid="5" name="MSIP_Label_f42aa342-8706-4288-bd11-ebb85995028c_SetDate">
    <vt:lpwstr>2019-03-13T01:55:39.6057607Z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2044b83a-2fb0-478f-88a9-a4ff99bef7a5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